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media/image1.jpeg" ContentType="image/jpeg"/>
  <Override PartName="/ppt/theme/theme2.xml" ContentType="application/vnd.openxmlformats-officedocument.theme+xml"/>
  <Override PartName="/ppt/media/image2.jpeg" ContentType="image/jpeg"/>
  <Override PartName="/ppt/media/image3.jpeg" ContentType="image/jpeg"/>
  <Override PartName="/ppt/media/image4.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p:notesSz cx="6858000" cy="9144000"/>
  <p:defaultTextStyle>
    <a:lvl1pPr>
      <a:defRPr>
        <a:latin typeface="Tahoma"/>
        <a:ea typeface="Tahoma"/>
        <a:cs typeface="Tahoma"/>
        <a:sym typeface="Tahoma"/>
      </a:defRPr>
    </a:lvl1pPr>
    <a:lvl2pPr indent="457200">
      <a:defRPr>
        <a:latin typeface="Tahoma"/>
        <a:ea typeface="Tahoma"/>
        <a:cs typeface="Tahoma"/>
        <a:sym typeface="Tahoma"/>
      </a:defRPr>
    </a:lvl2pPr>
    <a:lvl3pPr indent="914400">
      <a:defRPr>
        <a:latin typeface="Tahoma"/>
        <a:ea typeface="Tahoma"/>
        <a:cs typeface="Tahoma"/>
        <a:sym typeface="Tahoma"/>
      </a:defRPr>
    </a:lvl3pPr>
    <a:lvl4pPr indent="1371600">
      <a:defRPr>
        <a:latin typeface="Tahoma"/>
        <a:ea typeface="Tahoma"/>
        <a:cs typeface="Tahoma"/>
        <a:sym typeface="Tahoma"/>
      </a:defRPr>
    </a:lvl4pPr>
    <a:lvl5pPr indent="1828800">
      <a:defRPr>
        <a:latin typeface="Tahoma"/>
        <a:ea typeface="Tahoma"/>
        <a:cs typeface="Tahoma"/>
        <a:sym typeface="Tahoma"/>
      </a:defRPr>
    </a:lvl5pPr>
    <a:lvl6pPr>
      <a:defRPr>
        <a:latin typeface="Tahoma"/>
        <a:ea typeface="Tahoma"/>
        <a:cs typeface="Tahoma"/>
        <a:sym typeface="Tahoma"/>
      </a:defRPr>
    </a:lvl6pPr>
    <a:lvl7pPr>
      <a:defRPr>
        <a:latin typeface="Tahoma"/>
        <a:ea typeface="Tahoma"/>
        <a:cs typeface="Tahoma"/>
        <a:sym typeface="Tahoma"/>
      </a:defRPr>
    </a:lvl7pPr>
    <a:lvl8pPr>
      <a:defRPr>
        <a:latin typeface="Tahoma"/>
        <a:ea typeface="Tahoma"/>
        <a:cs typeface="Tahoma"/>
        <a:sym typeface="Tahoma"/>
      </a:defRPr>
    </a:lvl8pPr>
    <a:lvl9pPr>
      <a:defRPr>
        <a:latin typeface="Tahoma"/>
        <a:ea typeface="Tahoma"/>
        <a:cs typeface="Tahoma"/>
        <a:sym typeface="Tahom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Tahoma Negreta"/>
          <a:ea typeface="Tahoma Negreta"/>
          <a:cs typeface="Tahoma Negret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7F3F4"/>
          </a:solidFill>
        </a:fill>
      </a:tcStyle>
    </a:wholeTbl>
    <a:band2H>
      <a:tcTxStyle b="def" i="def"/>
      <a:tcStyle>
        <a:tcBdr/>
        <a:fill>
          <a:solidFill>
            <a:srgbClr val="F3F9FA"/>
          </a:solidFill>
        </a:fill>
      </a:tcStyle>
    </a:band2H>
    <a:firstCol>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Col>
    <a:la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lastRow>
    <a:fir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BBE0E3"/>
          </a:solidFill>
        </a:fill>
      </a:tcStyle>
    </a:firstRow>
  </a:tblStyle>
  <a:tblStyle styleId="{C7B018BB-80A7-4F77-B60F-C8B233D01FF8}" styleName="">
    <a:tblBg/>
    <a:wholeTbl>
      <a:tcTxStyle b="on" i="on">
        <a:font>
          <a:latin typeface="Tahoma Negreta"/>
          <a:ea typeface="Tahoma Negreta"/>
          <a:cs typeface="Tahoma Negret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wholeTbl>
    <a:band2H>
      <a:tcTxStyle b="def" i="def"/>
      <a:tcStyle>
        <a:tcBdr/>
        <a:fill>
          <a:solidFill>
            <a:srgbClr val="FFFFFF"/>
          </a:solidFill>
        </a:fill>
      </a:tcStyle>
    </a:band2H>
    <a:firstCol>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Col>
    <a:la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lastRow>
    <a:fir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FFFFF"/>
          </a:solidFill>
        </a:fill>
      </a:tcStyle>
    </a:firstRow>
  </a:tblStyle>
  <a:tblStyle styleId="{EEE7283C-3CF3-47DC-8721-378D4A62B228}" styleName="">
    <a:tblBg/>
    <a:wholeTbl>
      <a:tcTxStyle b="on" i="on">
        <a:font>
          <a:latin typeface="Tahoma Negreta"/>
          <a:ea typeface="Tahoma Negreta"/>
          <a:cs typeface="Tahoma Negret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CCCDA"/>
          </a:solidFill>
        </a:fill>
      </a:tcStyle>
    </a:wholeTbl>
    <a:band2H>
      <a:tcTxStyle b="def" i="def"/>
      <a:tcStyle>
        <a:tcBdr/>
        <a:fill>
          <a:solidFill>
            <a:srgbClr val="E7E7ED"/>
          </a:solidFill>
        </a:fill>
      </a:tcStyle>
    </a:band2H>
    <a:firstCol>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Col>
    <a:la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lastRow>
    <a:fir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2E2E8B"/>
          </a:solidFill>
        </a:fill>
      </a:tcStyle>
    </a:firstRow>
  </a:tblStyle>
  <a:tblStyle styleId="{CF821DB8-F4EB-4A41-A1BA-3FCAFE7338EE}" styleName="">
    <a:tblBg/>
    <a:wholeTbl>
      <a:tcTxStyle b="on" i="on">
        <a:font>
          <a:latin typeface="Tahoma Negreta"/>
          <a:ea typeface="Tahoma Negreta"/>
          <a:cs typeface="Tahoma Negreta"/>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Tahoma Negreta"/>
          <a:ea typeface="Tahoma Negreta"/>
          <a:cs typeface="Tahoma Negret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BBE0E3"/>
          </a:solidFill>
        </a:fill>
      </a:tcStyle>
    </a:firstCol>
    <a:lastRow>
      <a:tcTxStyle b="on" i="on">
        <a:font>
          <a:latin typeface="Tahoma Negreta"/>
          <a:ea typeface="Tahoma Negreta"/>
          <a:cs typeface="Tahoma Negreta"/>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Tahoma Negreta"/>
          <a:ea typeface="Tahoma Negreta"/>
          <a:cs typeface="Tahoma Negreta"/>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BBE0E3"/>
          </a:solidFill>
        </a:fill>
      </a:tcStyle>
    </a:firstRow>
  </a:tblStyle>
  <a:tblStyle styleId="{33BA23B1-9221-436E-865A-0063620EA4FD}" styleName="">
    <a:tblBg/>
    <a:wholeTbl>
      <a:tcTxStyle b="on" i="on">
        <a:font>
          <a:latin typeface="Tahoma Negreta"/>
          <a:ea typeface="Tahoma Negreta"/>
          <a:cs typeface="Tahoma Negreta"/>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Tahoma Negreta"/>
          <a:ea typeface="Tahoma Negreta"/>
          <a:cs typeface="Tahoma Negreta"/>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Tahoma Negreta"/>
          <a:ea typeface="Tahoma Negreta"/>
          <a:cs typeface="Tahoma Negret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b="def" i="def"/>
      <a:tcStyle>
        <a:tcBdr/>
        <a:fill>
          <a:solidFill>
            <a:srgbClr val="FFFFFF"/>
          </a:solidFill>
        </a:fill>
      </a:tcStyle>
    </a:band2H>
    <a:firstCol>
      <a:tcTxStyle b="on" i="on">
        <a:font>
          <a:latin typeface="Tahoma Negreta"/>
          <a:ea typeface="Tahoma Negreta"/>
          <a:cs typeface="Tahoma Negret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Tahoma Negreta"/>
          <a:ea typeface="Tahoma Negreta"/>
          <a:cs typeface="Tahoma Negreta"/>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Tahoma Negreta"/>
          <a:ea typeface="Tahoma Negreta"/>
          <a:cs typeface="Tahoma Negreta"/>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hape 18"/>
          <p:cNvSpPr/>
          <p:nvPr>
            <p:ph type="sldImg"/>
          </p:nvPr>
        </p:nvSpPr>
        <p:spPr>
          <a:xfrm>
            <a:off x="1143000" y="685800"/>
            <a:ext cx="4572000" cy="3429000"/>
          </a:xfrm>
          <a:prstGeom prst="rect">
            <a:avLst/>
          </a:prstGeom>
        </p:spPr>
        <p:txBody>
          <a:bodyPr/>
          <a:lstStyle/>
          <a:p>
            <a:pPr lvl="0"/>
          </a:p>
        </p:txBody>
      </p:sp>
      <p:sp>
        <p:nvSpPr>
          <p:cNvPr id="19" name="Shape 19"/>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0" showMasterPhAnim="1">
  <p:cSld name="Default">
    <p:spTree>
      <p:nvGrpSpPr>
        <p:cNvPr id="1" name=""/>
        <p:cNvGrpSpPr/>
        <p:nvPr/>
      </p:nvGrpSpPr>
      <p:grpSpPr>
        <a:xfrm>
          <a:off x="0" y="0"/>
          <a:ext cx="0" cy="0"/>
          <a:chOff x="0" y="0"/>
          <a:chExt cx="0" cy="0"/>
        </a:xfrm>
      </p:grpSpPr>
      <p:sp>
        <p:nvSpPr>
          <p:cNvPr id="12" name="Shape 12"/>
          <p:cNvSpPr/>
          <p:nvPr>
            <p:ph type="title"/>
          </p:nvPr>
        </p:nvSpPr>
        <p:spPr>
          <a:xfrm>
            <a:off x="4402484" y="549275"/>
            <a:ext cx="4055716" cy="5759450"/>
          </a:xfrm>
          <a:prstGeom prst="rect">
            <a:avLst/>
          </a:prstGeom>
        </p:spPr>
        <p:txBody>
          <a:bodyPr/>
          <a:lstStyle>
            <a:lvl1pPr algn="l">
              <a:defRPr sz="3600">
                <a:solidFill>
                  <a:srgbClr val="333399"/>
                </a:solidFill>
              </a:defRPr>
            </a:lvl1pPr>
          </a:lstStyle>
          <a:p>
            <a:pPr lvl="0">
              <a:defRPr sz="1800">
                <a:solidFill>
                  <a:srgbClr val="000000"/>
                </a:solidFill>
              </a:defRPr>
            </a:pPr>
            <a:r>
              <a:rPr sz="3600">
                <a:solidFill>
                  <a:srgbClr val="333399"/>
                </a:solidFill>
              </a:rPr>
              <a:t>Titeltext</a:t>
            </a:r>
          </a:p>
        </p:txBody>
      </p:sp>
      <p:pic>
        <p:nvPicPr>
          <p:cNvPr id="13" name="CCP07_0061Lay.jpg"/>
          <p:cNvPicPr/>
          <p:nvPr/>
        </p:nvPicPr>
        <p:blipFill>
          <a:blip r:embed="rId2">
            <a:extLst/>
          </a:blip>
          <a:srcRect l="22038" t="0" r="20574" b="0"/>
          <a:stretch>
            <a:fillRect/>
          </a:stretch>
        </p:blipFill>
        <p:spPr>
          <a:xfrm>
            <a:off x="-1784034" y="-5716"/>
            <a:ext cx="5930918" cy="6869267"/>
          </a:xfrm>
          <a:prstGeom prst="rect">
            <a:avLst/>
          </a:prstGeom>
          <a:ln w="12700">
            <a:miter lim="400000"/>
          </a:ln>
        </p:spPr>
      </p:pic>
      <p:sp>
        <p:nvSpPr>
          <p:cNvPr id="14" name="Shape 14"/>
          <p:cNvSpPr/>
          <p:nvPr/>
        </p:nvSpPr>
        <p:spPr>
          <a:xfrm flipV="1">
            <a:off x="4160837" y="0"/>
            <a:ext cx="1" cy="685800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Default">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2800">
                <a:solidFill>
                  <a:srgbClr val="FFFFFF"/>
                </a:solidFill>
              </a:rPr>
              <a:t>Titeltext</a:t>
            </a:r>
          </a:p>
        </p:txBody>
      </p:sp>
      <p:sp>
        <p:nvSpPr>
          <p:cNvPr id="17" name="Shape 17"/>
          <p:cNvSpPr/>
          <p:nvPr>
            <p:ph type="body" idx="1"/>
          </p:nvPr>
        </p:nvSpPr>
        <p:spPr>
          <a:prstGeom prst="rect">
            <a:avLst/>
          </a:prstGeom>
        </p:spPr>
        <p:txBody>
          <a:bodyPr/>
          <a:lstStyle/>
          <a:p>
            <a:pPr lvl="0"/>
            <a:r>
              <a:t>Textebene 1</a:t>
            </a:r>
          </a:p>
          <a:p>
            <a:pPr lvl="1"/>
            <a:r>
              <a:t>Textebene 2</a:t>
            </a:r>
          </a:p>
          <a:p>
            <a:pPr lvl="2"/>
            <a:r>
              <a:t>Textebene 3</a:t>
            </a:r>
          </a:p>
          <a:p>
            <a:pPr lvl="3"/>
            <a:r>
              <a:t>Textebene 4</a:t>
            </a:r>
          </a:p>
          <a:p>
            <a:pPr lvl="4"/>
            <a:r>
              <a:t>Textebene 5</a:t>
            </a:r>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Shape 2"/>
          <p:cNvSpPr/>
          <p:nvPr/>
        </p:nvSpPr>
        <p:spPr>
          <a:xfrm>
            <a:off x="250825" y="549275"/>
            <a:ext cx="8642350" cy="863600"/>
          </a:xfrm>
          <a:prstGeom prst="rect">
            <a:avLst/>
          </a:prstGeom>
          <a:solidFill>
            <a:srgbClr val="29297A"/>
          </a:solidFill>
          <a:ln w="25400">
            <a:solidFill>
              <a:srgbClr val="252570"/>
            </a:solidFill>
          </a:ln>
        </p:spPr>
        <p:txBody>
          <a:bodyPr lIns="0" tIns="0" rIns="0" bIns="0" anchor="ctr"/>
          <a:lstStyle/>
          <a:p>
            <a:pPr lvl="0">
              <a:defRPr>
                <a:solidFill>
                  <a:srgbClr val="FFFFFF"/>
                </a:solidFill>
              </a:defRPr>
            </a:pPr>
          </a:p>
        </p:txBody>
      </p:sp>
      <p:sp>
        <p:nvSpPr>
          <p:cNvPr id="3" name="Shape 3"/>
          <p:cNvSpPr/>
          <p:nvPr/>
        </p:nvSpPr>
        <p:spPr>
          <a:xfrm>
            <a:off x="250825" y="1412875"/>
            <a:ext cx="8642350" cy="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
        <p:nvSpPr>
          <p:cNvPr id="4" name="Shape 4"/>
          <p:cNvSpPr/>
          <p:nvPr/>
        </p:nvSpPr>
        <p:spPr>
          <a:xfrm>
            <a:off x="250825" y="6308725"/>
            <a:ext cx="8642350" cy="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
        <p:nvSpPr>
          <p:cNvPr id="5" name="Shape 5"/>
          <p:cNvSpPr/>
          <p:nvPr/>
        </p:nvSpPr>
        <p:spPr>
          <a:xfrm flipV="1">
            <a:off x="8893175" y="549275"/>
            <a:ext cx="0" cy="575945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
        <p:nvSpPr>
          <p:cNvPr id="6" name="Shape 6"/>
          <p:cNvSpPr/>
          <p:nvPr/>
        </p:nvSpPr>
        <p:spPr>
          <a:xfrm>
            <a:off x="250825" y="549275"/>
            <a:ext cx="8642350" cy="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
        <p:nvSpPr>
          <p:cNvPr id="7" name="Shape 7"/>
          <p:cNvSpPr/>
          <p:nvPr/>
        </p:nvSpPr>
        <p:spPr>
          <a:xfrm flipV="1">
            <a:off x="250824" y="549275"/>
            <a:ext cx="2" cy="5759450"/>
          </a:xfrm>
          <a:prstGeom prst="line">
            <a:avLst/>
          </a:prstGeom>
          <a:ln>
            <a:solidFill>
              <a:srgbClr val="333399"/>
            </a:solidFill>
            <a:round/>
          </a:ln>
        </p:spPr>
        <p:txBody>
          <a:bodyPr lIns="0" tIns="0" rIns="0" bIns="0"/>
          <a:lstStyle/>
          <a:p>
            <a:pPr lvl="0" defTabSz="457200">
              <a:defRPr sz="1200">
                <a:latin typeface="+mj-lt"/>
                <a:ea typeface="+mj-ea"/>
                <a:cs typeface="+mj-cs"/>
                <a:sym typeface="Helvetica"/>
              </a:defRPr>
            </a:pPr>
          </a:p>
        </p:txBody>
      </p:sp>
      <p:sp>
        <p:nvSpPr>
          <p:cNvPr id="8" name="Shape 8"/>
          <p:cNvSpPr/>
          <p:nvPr>
            <p:ph type="title"/>
          </p:nvPr>
        </p:nvSpPr>
        <p:spPr>
          <a:xfrm>
            <a:off x="395287" y="555625"/>
            <a:ext cx="8280401" cy="850900"/>
          </a:xfrm>
          <a:prstGeom prst="rect">
            <a:avLst/>
          </a:prstGeom>
          <a:ln w="12700">
            <a:miter lim="400000"/>
          </a:ln>
          <a:extLst>
            <a:ext uri="{C572A759-6A51-4108-AA02-DFA0A04FC94B}">
              <ma14:wrappingTextBoxFlag xmlns:ma14="http://schemas.microsoft.com/office/mac/drawingml/2011/main" val="1"/>
            </a:ext>
          </a:extLst>
        </p:spPr>
        <p:txBody>
          <a:bodyPr lIns="45719" rIns="45719" anchor="ctr"/>
          <a:lstStyle/>
          <a:p>
            <a:pPr lvl="0">
              <a:defRPr sz="1800">
                <a:solidFill>
                  <a:srgbClr val="000000"/>
                </a:solidFill>
              </a:defRPr>
            </a:pPr>
            <a:r>
              <a:rPr sz="2800">
                <a:solidFill>
                  <a:srgbClr val="FFFFFF"/>
                </a:solidFill>
              </a:rPr>
              <a:t>Titeltext</a:t>
            </a:r>
          </a:p>
        </p:txBody>
      </p:sp>
      <p:sp>
        <p:nvSpPr>
          <p:cNvPr id="9" name="Shape 9"/>
          <p:cNvSpPr/>
          <p:nvPr>
            <p:ph type="body" idx="1"/>
          </p:nvPr>
        </p:nvSpPr>
        <p:spPr>
          <a:xfrm>
            <a:off x="395287" y="1628775"/>
            <a:ext cx="8280401" cy="4464051"/>
          </a:xfrm>
          <a:prstGeom prst="rect">
            <a:avLst/>
          </a:prstGeom>
          <a:ln w="12700">
            <a:miter lim="400000"/>
          </a:ln>
          <a:extLst>
            <a:ext uri="{C572A759-6A51-4108-AA02-DFA0A04FC94B}">
              <ma14:wrappingTextBoxFlag xmlns:ma14="http://schemas.microsoft.com/office/mac/drawingml/2011/main" val="1"/>
            </a:ext>
          </a:extLst>
        </p:spPr>
        <p:txBody>
          <a:bodyPr lIns="36000" tIns="36000" rIns="36000" bIns="36000"/>
          <a:lstStyle/>
          <a:p>
            <a:pPr lvl="0"/>
            <a:r>
              <a:t>Textebene 1</a:t>
            </a:r>
          </a:p>
          <a:p>
            <a:pPr lvl="1"/>
            <a:r>
              <a:t>Textebene 2</a:t>
            </a:r>
          </a:p>
          <a:p>
            <a:pPr lvl="2"/>
            <a:r>
              <a:t>Textebene 3</a:t>
            </a:r>
          </a:p>
          <a:p>
            <a:pPr lvl="3"/>
            <a:r>
              <a:t>Textebene 4</a:t>
            </a:r>
          </a:p>
          <a:p>
            <a:pPr lvl="4"/>
            <a:r>
              <a:t>Textebene 5</a:t>
            </a:r>
          </a:p>
        </p:txBody>
      </p:sp>
      <p:pic>
        <p:nvPicPr>
          <p:cNvPr id="10" name="kosys_akademie_NEW_orange.pdf"/>
          <p:cNvPicPr/>
          <p:nvPr/>
        </p:nvPicPr>
        <p:blipFill>
          <a:blip r:embed="rId2">
            <a:extLst/>
          </a:blip>
          <a:stretch>
            <a:fillRect/>
          </a:stretch>
        </p:blipFill>
        <p:spPr>
          <a:xfrm>
            <a:off x="7120401" y="6473825"/>
            <a:ext cx="1758454" cy="251510"/>
          </a:xfrm>
          <a:prstGeom prst="rect">
            <a:avLst/>
          </a:prstGeom>
          <a:ln w="12700">
            <a:miter lim="400000"/>
          </a:ln>
        </p:spPr>
      </p:pic>
    </p:spTree>
  </p:cSld>
  <p:clrMap bg1="lt1" tx1="dk1" bg2="lt2" tx2="dk2" accent1="accent1" accent2="accent2" accent3="accent3" accent4="accent4" accent5="accent5" accent6="accent6" hlink="hlink" folHlink="folHlink"/>
  <p:sldLayoutIdLst>
    <p:sldLayoutId id="2147483649" r:id="rId3"/>
    <p:sldLayoutId id="2147483650" r:id="rId4"/>
  </p:sldLayoutIdLst>
  <p:transition spd="med" advClick="1"/>
  <p:txStyles>
    <p:titleStyle>
      <a:lvl1pPr algn="ctr">
        <a:defRPr sz="2800">
          <a:solidFill>
            <a:srgbClr val="FFFFFF"/>
          </a:solidFill>
          <a:latin typeface="Tahoma Negreta"/>
          <a:ea typeface="Tahoma Negreta"/>
          <a:cs typeface="Tahoma Negreta"/>
          <a:sym typeface="Tahoma Negreta"/>
        </a:defRPr>
      </a:lvl1pPr>
      <a:lvl2pPr algn="ctr">
        <a:defRPr sz="2800">
          <a:solidFill>
            <a:srgbClr val="FFFFFF"/>
          </a:solidFill>
          <a:latin typeface="Tahoma Negreta"/>
          <a:ea typeface="Tahoma Negreta"/>
          <a:cs typeface="Tahoma Negreta"/>
          <a:sym typeface="Tahoma Negreta"/>
        </a:defRPr>
      </a:lvl2pPr>
      <a:lvl3pPr algn="ctr">
        <a:defRPr sz="2800">
          <a:solidFill>
            <a:srgbClr val="FFFFFF"/>
          </a:solidFill>
          <a:latin typeface="Tahoma Negreta"/>
          <a:ea typeface="Tahoma Negreta"/>
          <a:cs typeface="Tahoma Negreta"/>
          <a:sym typeface="Tahoma Negreta"/>
        </a:defRPr>
      </a:lvl3pPr>
      <a:lvl4pPr algn="ctr">
        <a:defRPr sz="2800">
          <a:solidFill>
            <a:srgbClr val="FFFFFF"/>
          </a:solidFill>
          <a:latin typeface="Tahoma Negreta"/>
          <a:ea typeface="Tahoma Negreta"/>
          <a:cs typeface="Tahoma Negreta"/>
          <a:sym typeface="Tahoma Negreta"/>
        </a:defRPr>
      </a:lvl4pPr>
      <a:lvl5pPr algn="ctr">
        <a:defRPr sz="2800">
          <a:solidFill>
            <a:srgbClr val="FFFFFF"/>
          </a:solidFill>
          <a:latin typeface="Tahoma Negreta"/>
          <a:ea typeface="Tahoma Negreta"/>
          <a:cs typeface="Tahoma Negreta"/>
          <a:sym typeface="Tahoma Negreta"/>
        </a:defRPr>
      </a:lvl5pPr>
      <a:lvl6pPr indent="457200" algn="ctr">
        <a:defRPr sz="2800">
          <a:solidFill>
            <a:srgbClr val="FFFFFF"/>
          </a:solidFill>
          <a:latin typeface="Tahoma Negreta"/>
          <a:ea typeface="Tahoma Negreta"/>
          <a:cs typeface="Tahoma Negreta"/>
          <a:sym typeface="Tahoma Negreta"/>
        </a:defRPr>
      </a:lvl6pPr>
      <a:lvl7pPr indent="914400" algn="ctr">
        <a:defRPr sz="2800">
          <a:solidFill>
            <a:srgbClr val="FFFFFF"/>
          </a:solidFill>
          <a:latin typeface="Tahoma Negreta"/>
          <a:ea typeface="Tahoma Negreta"/>
          <a:cs typeface="Tahoma Negreta"/>
          <a:sym typeface="Tahoma Negreta"/>
        </a:defRPr>
      </a:lvl7pPr>
      <a:lvl8pPr indent="1371600" algn="ctr">
        <a:defRPr sz="2800">
          <a:solidFill>
            <a:srgbClr val="FFFFFF"/>
          </a:solidFill>
          <a:latin typeface="Tahoma Negreta"/>
          <a:ea typeface="Tahoma Negreta"/>
          <a:cs typeface="Tahoma Negreta"/>
          <a:sym typeface="Tahoma Negreta"/>
        </a:defRPr>
      </a:lvl8pPr>
      <a:lvl9pPr indent="1828800" algn="ctr">
        <a:defRPr sz="2800">
          <a:solidFill>
            <a:srgbClr val="FFFFFF"/>
          </a:solidFill>
          <a:latin typeface="Tahoma Negreta"/>
          <a:ea typeface="Tahoma Negreta"/>
          <a:cs typeface="Tahoma Negreta"/>
          <a:sym typeface="Tahoma Negreta"/>
        </a:defRPr>
      </a:lvl9pPr>
    </p:titleStyle>
    <p:bodyStyle>
      <a:lvl1pPr marL="342900" indent="-342900">
        <a:lnSpc>
          <a:spcPct val="150000"/>
        </a:lnSpc>
        <a:spcBef>
          <a:spcPts val="400"/>
        </a:spcBef>
        <a:defRPr>
          <a:latin typeface="Tahoma"/>
          <a:ea typeface="Tahoma"/>
          <a:cs typeface="Tahoma"/>
          <a:sym typeface="Tahoma"/>
        </a:defRPr>
      </a:lvl1pPr>
      <a:lvl2pPr marL="714375" indent="-257175">
        <a:lnSpc>
          <a:spcPct val="150000"/>
        </a:lnSpc>
        <a:spcBef>
          <a:spcPts val="400"/>
        </a:spcBef>
        <a:buSzPct val="100000"/>
        <a:buChar char="–"/>
        <a:defRPr>
          <a:latin typeface="Tahoma"/>
          <a:ea typeface="Tahoma"/>
          <a:cs typeface="Tahoma"/>
          <a:sym typeface="Tahoma"/>
        </a:defRPr>
      </a:lvl2pPr>
      <a:lvl3pPr marL="1143000" indent="-228600">
        <a:lnSpc>
          <a:spcPct val="150000"/>
        </a:lnSpc>
        <a:spcBef>
          <a:spcPts val="400"/>
        </a:spcBef>
        <a:buSzPct val="100000"/>
        <a:buChar char="•"/>
        <a:defRPr>
          <a:latin typeface="Tahoma"/>
          <a:ea typeface="Tahoma"/>
          <a:cs typeface="Tahoma"/>
          <a:sym typeface="Tahoma"/>
        </a:defRPr>
      </a:lvl3pPr>
      <a:lvl4pPr marL="1600200" indent="-228600">
        <a:lnSpc>
          <a:spcPct val="150000"/>
        </a:lnSpc>
        <a:spcBef>
          <a:spcPts val="400"/>
        </a:spcBef>
        <a:buSzPct val="100000"/>
        <a:buChar char="–"/>
        <a:defRPr>
          <a:latin typeface="Tahoma"/>
          <a:ea typeface="Tahoma"/>
          <a:cs typeface="Tahoma"/>
          <a:sym typeface="Tahoma"/>
        </a:defRPr>
      </a:lvl4pPr>
      <a:lvl5pPr marL="2057400" indent="-228600">
        <a:lnSpc>
          <a:spcPct val="150000"/>
        </a:lnSpc>
        <a:spcBef>
          <a:spcPts val="400"/>
        </a:spcBef>
        <a:buSzPct val="100000"/>
        <a:buChar char="»"/>
        <a:defRPr>
          <a:latin typeface="Tahoma"/>
          <a:ea typeface="Tahoma"/>
          <a:cs typeface="Tahoma"/>
          <a:sym typeface="Tahoma"/>
        </a:defRPr>
      </a:lvl5pPr>
      <a:lvl6pPr marL="2514600" indent="-228600">
        <a:lnSpc>
          <a:spcPct val="150000"/>
        </a:lnSpc>
        <a:spcBef>
          <a:spcPts val="400"/>
        </a:spcBef>
        <a:buSzPct val="100000"/>
        <a:buChar char="•"/>
        <a:defRPr>
          <a:latin typeface="Tahoma"/>
          <a:ea typeface="Tahoma"/>
          <a:cs typeface="Tahoma"/>
          <a:sym typeface="Tahoma"/>
        </a:defRPr>
      </a:lvl6pPr>
      <a:lvl7pPr marL="2971800" indent="-228600">
        <a:lnSpc>
          <a:spcPct val="150000"/>
        </a:lnSpc>
        <a:spcBef>
          <a:spcPts val="400"/>
        </a:spcBef>
        <a:buSzPct val="100000"/>
        <a:buChar char="•"/>
        <a:defRPr>
          <a:latin typeface="Tahoma"/>
          <a:ea typeface="Tahoma"/>
          <a:cs typeface="Tahoma"/>
          <a:sym typeface="Tahoma"/>
        </a:defRPr>
      </a:lvl7pPr>
      <a:lvl8pPr marL="3429000" indent="-228600">
        <a:lnSpc>
          <a:spcPct val="150000"/>
        </a:lnSpc>
        <a:spcBef>
          <a:spcPts val="400"/>
        </a:spcBef>
        <a:buSzPct val="100000"/>
        <a:buChar char="•"/>
        <a:defRPr>
          <a:latin typeface="Tahoma"/>
          <a:ea typeface="Tahoma"/>
          <a:cs typeface="Tahoma"/>
          <a:sym typeface="Tahoma"/>
        </a:defRPr>
      </a:lvl8pPr>
      <a:lvl9pPr marL="3886200" indent="-228600">
        <a:lnSpc>
          <a:spcPct val="150000"/>
        </a:lnSpc>
        <a:spcBef>
          <a:spcPts val="400"/>
        </a:spcBef>
        <a:buSzPct val="100000"/>
        <a:buChar char="•"/>
        <a:defRPr>
          <a:latin typeface="Tahoma"/>
          <a:ea typeface="Tahoma"/>
          <a:cs typeface="Tahoma"/>
          <a:sym typeface="Tahoma"/>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algn="r">
        <a:defRPr sz="1200">
          <a:solidFill>
            <a:schemeClr val="tx1"/>
          </a:solidFill>
          <a:latin typeface="+mn-lt"/>
          <a:ea typeface="+mn-ea"/>
          <a:cs typeface="+mn-cs"/>
          <a:sym typeface="Arial"/>
        </a:defRPr>
      </a:lvl6pPr>
      <a:lvl7pPr algn="r">
        <a:defRPr sz="1200">
          <a:solidFill>
            <a:schemeClr val="tx1"/>
          </a:solidFill>
          <a:latin typeface="+mn-lt"/>
          <a:ea typeface="+mn-ea"/>
          <a:cs typeface="+mn-cs"/>
          <a:sym typeface="Arial"/>
        </a:defRPr>
      </a:lvl7pPr>
      <a:lvl8pPr algn="r">
        <a:defRPr sz="1200">
          <a:solidFill>
            <a:schemeClr val="tx1"/>
          </a:solidFill>
          <a:latin typeface="+mn-lt"/>
          <a:ea typeface="+mn-ea"/>
          <a:cs typeface="+mn-cs"/>
          <a:sym typeface="Arial"/>
        </a:defRPr>
      </a:lvl8pPr>
      <a:lvl9pPr algn="r">
        <a:defRPr sz="1200">
          <a:solidFill>
            <a:schemeClr val="tx1"/>
          </a:solidFill>
          <a:latin typeface="+mn-lt"/>
          <a:ea typeface="+mn-ea"/>
          <a:cs typeface="+mn-cs"/>
          <a:sym typeface="Arial"/>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png"/><Relationship Id="rId3" Type="http://schemas.openxmlformats.org/officeDocument/2006/relationships/image" Target="../media/image9.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de.wikipedia.org/wiki/Psychische_St%C3%B6rung" TargetMode="External"/><Relationship Id="rId3" Type="http://schemas.openxmlformats.org/officeDocument/2006/relationships/hyperlink" Target="http://de.wikipedia.org/wiki/Phobie" TargetMode="Externa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 name="Shape 21"/>
          <p:cNvSpPr/>
          <p:nvPr>
            <p:ph type="title"/>
          </p:nvPr>
        </p:nvSpPr>
        <p:spPr>
          <a:xfrm>
            <a:off x="4511526" y="2768600"/>
            <a:ext cx="4162574" cy="2808288"/>
          </a:xfrm>
          <a:prstGeom prst="rect">
            <a:avLst/>
          </a:prstGeom>
        </p:spPr>
        <p:txBody>
          <a:bodyPr lIns="0" tIns="0" rIns="0" bIns="0">
            <a:normAutofit fontScale="100000" lnSpcReduction="0"/>
          </a:bodyPr>
          <a:lstStyle/>
          <a:p>
            <a:pPr lvl="0" algn="ctr">
              <a:defRPr sz="1800">
                <a:solidFill>
                  <a:srgbClr val="000000"/>
                </a:solidFill>
              </a:defRPr>
            </a:pPr>
            <a:r>
              <a:rPr sz="5400">
                <a:solidFill>
                  <a:srgbClr val="F4814B"/>
                </a:solidFill>
              </a:rPr>
              <a:t>Phobien</a:t>
            </a:r>
            <a:br>
              <a:rPr sz="5400">
                <a:solidFill>
                  <a:srgbClr val="F4814B"/>
                </a:solidFill>
              </a:rPr>
            </a:br>
            <a:r>
              <a:rPr sz="5400">
                <a:solidFill>
                  <a:srgbClr val="F4814B"/>
                </a:solidFill>
              </a:rPr>
              <a:t>löschen</a:t>
            </a:r>
          </a:p>
        </p:txBody>
      </p:sp>
      <p:pic>
        <p:nvPicPr>
          <p:cNvPr id="22" name="kosys_akademie_NEW_orange.pdf"/>
          <p:cNvPicPr/>
          <p:nvPr/>
        </p:nvPicPr>
        <p:blipFill>
          <a:blip r:embed="rId2">
            <a:extLst/>
          </a:blip>
          <a:stretch>
            <a:fillRect/>
          </a:stretch>
        </p:blipFill>
        <p:spPr>
          <a:xfrm>
            <a:off x="4577705" y="537391"/>
            <a:ext cx="3975355" cy="568592"/>
          </a:xfrm>
          <a:prstGeom prst="rect">
            <a:avLst/>
          </a:prstGeom>
          <a:ln w="12700">
            <a:miter lim="400000"/>
          </a:ln>
        </p:spPr>
      </p:pic>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4" name="Shape 54"/>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Die therapeutischen Druckpunkte</a:t>
            </a:r>
          </a:p>
        </p:txBody>
      </p:sp>
      <p:sp>
        <p:nvSpPr>
          <p:cNvPr id="55" name="Shape 55"/>
          <p:cNvSpPr/>
          <p:nvPr>
            <p:ph type="body" idx="1"/>
          </p:nvPr>
        </p:nvSpPr>
        <p:spPr>
          <a:xfrm>
            <a:off x="395287" y="1628775"/>
            <a:ext cx="8280401" cy="4464050"/>
          </a:xfrm>
          <a:prstGeom prst="rect">
            <a:avLst/>
          </a:prstGeom>
        </p:spPr>
        <p:txBody>
          <a:bodyPr lIns="0" tIns="0" rIns="0" bIns="0">
            <a:normAutofit fontScale="100000" lnSpcReduction="0"/>
          </a:bodyPr>
          <a:lstStyle/>
          <a:p>
            <a:pPr lvl="0"/>
          </a:p>
          <a:p>
            <a:pPr lvl="0"/>
          </a:p>
          <a:p>
            <a:pPr lvl="0"/>
            <a:r>
              <a:t>Hier sind die Druckpunkte</a:t>
            </a:r>
          </a:p>
          <a:p>
            <a:pPr lvl="0"/>
            <a:r>
              <a:t>für Menschen mit </a:t>
            </a:r>
            <a:r>
              <a:rPr>
                <a:latin typeface="Tahoma Negreta"/>
                <a:ea typeface="Tahoma Negreta"/>
                <a:cs typeface="Tahoma Negreta"/>
                <a:sym typeface="Tahoma Negreta"/>
              </a:rPr>
              <a:t>verbundener</a:t>
            </a:r>
            <a:endParaRPr>
              <a:latin typeface="Tahoma Negreta"/>
              <a:ea typeface="Tahoma Negreta"/>
              <a:cs typeface="Tahoma Negreta"/>
              <a:sym typeface="Tahoma Negreta"/>
            </a:endParaRPr>
          </a:p>
          <a:p>
            <a:pPr lvl="0"/>
            <a:r>
              <a:t>Lebens- und Kopflinie. </a:t>
            </a:r>
          </a:p>
        </p:txBody>
      </p:sp>
      <p:pic>
        <p:nvPicPr>
          <p:cNvPr id="56" name="image.png"/>
          <p:cNvPicPr/>
          <p:nvPr/>
        </p:nvPicPr>
        <p:blipFill>
          <a:blip r:embed="rId2">
            <a:extLst/>
          </a:blip>
          <a:stretch>
            <a:fillRect/>
          </a:stretch>
        </p:blipFill>
        <p:spPr>
          <a:xfrm>
            <a:off x="4716462" y="1557337"/>
            <a:ext cx="3827463" cy="4679951"/>
          </a:xfrm>
          <a:prstGeom prst="rect">
            <a:avLst/>
          </a:prstGeom>
          <a:ln w="12700">
            <a:miter lim="400000"/>
          </a:ln>
        </p:spPr>
      </p:pic>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8" name="Shape 58"/>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Zeichnen Sie Ihre Punkte jetzt ein!</a:t>
            </a:r>
          </a:p>
        </p:txBody>
      </p:sp>
      <p:pic>
        <p:nvPicPr>
          <p:cNvPr id="59" name="image.png"/>
          <p:cNvPicPr/>
          <p:nvPr/>
        </p:nvPicPr>
        <p:blipFill>
          <a:blip r:embed="rId2">
            <a:extLst/>
          </a:blip>
          <a:stretch>
            <a:fillRect/>
          </a:stretch>
        </p:blipFill>
        <p:spPr>
          <a:xfrm>
            <a:off x="4716462" y="1557337"/>
            <a:ext cx="3827463" cy="4679951"/>
          </a:xfrm>
          <a:prstGeom prst="rect">
            <a:avLst/>
          </a:prstGeom>
          <a:ln w="12700">
            <a:miter lim="400000"/>
          </a:ln>
        </p:spPr>
      </p:pic>
      <p:pic>
        <p:nvPicPr>
          <p:cNvPr id="60" name="image.png"/>
          <p:cNvPicPr/>
          <p:nvPr/>
        </p:nvPicPr>
        <p:blipFill>
          <a:blip r:embed="rId3">
            <a:extLst/>
          </a:blip>
          <a:stretch>
            <a:fillRect/>
          </a:stretch>
        </p:blipFill>
        <p:spPr>
          <a:xfrm>
            <a:off x="684212" y="1557337"/>
            <a:ext cx="3827463" cy="4679951"/>
          </a:xfrm>
          <a:prstGeom prst="rect">
            <a:avLst/>
          </a:prstGeom>
          <a:ln w="12700">
            <a:miter lim="400000"/>
          </a:ln>
        </p:spPr>
      </p:pic>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2" name="Shape 62"/>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Die Technik</a:t>
            </a:r>
          </a:p>
        </p:txBody>
      </p:sp>
      <p:sp>
        <p:nvSpPr>
          <p:cNvPr id="63" name="Shape 63"/>
          <p:cNvSpPr/>
          <p:nvPr>
            <p:ph type="body" idx="1"/>
          </p:nvPr>
        </p:nvSpPr>
        <p:spPr>
          <a:xfrm>
            <a:off x="395287" y="1628775"/>
            <a:ext cx="8280401" cy="4464050"/>
          </a:xfrm>
          <a:prstGeom prst="rect">
            <a:avLst/>
          </a:prstGeom>
        </p:spPr>
        <p:txBody>
          <a:bodyPr lIns="0" tIns="0" rIns="0" bIns="0">
            <a:normAutofit fontScale="100000" lnSpcReduction="0"/>
          </a:bodyPr>
          <a:lstStyle/>
          <a:p>
            <a:pPr lvl="0"/>
            <a:r>
              <a:t> Der Druckpunkt auf der Herzlinie bleibt sich für beide Typen gleich: Auf der Herzlinie zwischen kleinem Finger und Ringfinger, mit leichtem Druck auf den Mittelhandknochen (Metacarpal Nr. 5) des kleinen Fingers.</a:t>
            </a:r>
          </a:p>
          <a:p>
            <a:pPr lvl="0"/>
          </a:p>
          <a:p>
            <a:pPr lvl="0"/>
            <a:r>
              <a:t>Der Druckpunkt auf der Kopflinie befindet sich ca. einen halben Zentimeter nach dem Ursprung der Kopflinie, ungefähr auf der Höhe des Zeigefingers. Vorsicht bei Menschen mit verbundener Lebens- und Kopflinie: Nicht die Lebenslinie blockieren!</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Praxisübung!</a:t>
            </a:r>
          </a:p>
        </p:txBody>
      </p:sp>
      <p:pic>
        <p:nvPicPr>
          <p:cNvPr id="66" name="image.png"/>
          <p:cNvPicPr/>
          <p:nvPr/>
        </p:nvPicPr>
        <p:blipFill>
          <a:blip r:embed="rId2">
            <a:extLst/>
          </a:blip>
          <a:stretch>
            <a:fillRect/>
          </a:stretch>
        </p:blipFill>
        <p:spPr>
          <a:xfrm>
            <a:off x="2305050" y="2420937"/>
            <a:ext cx="4572000" cy="3038476"/>
          </a:xfrm>
          <a:prstGeom prst="rect">
            <a:avLst/>
          </a:prstGeom>
          <a:ln w="12700">
            <a:miter lim="400000"/>
          </a:ln>
        </p:spPr>
      </p:pic>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8" name="Shape 68"/>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Ende gut, alles GUT!</a:t>
            </a:r>
          </a:p>
        </p:txBody>
      </p:sp>
      <p:sp>
        <p:nvSpPr>
          <p:cNvPr id="69" name="Shape 69"/>
          <p:cNvSpPr/>
          <p:nvPr>
            <p:ph type="body" idx="1"/>
          </p:nvPr>
        </p:nvSpPr>
        <p:spPr>
          <a:xfrm>
            <a:off x="395287" y="5734050"/>
            <a:ext cx="8280401" cy="431800"/>
          </a:xfrm>
          <a:prstGeom prst="rect">
            <a:avLst/>
          </a:prstGeom>
        </p:spPr>
        <p:txBody>
          <a:bodyPr lIns="0" tIns="0" rIns="0" bIns="0">
            <a:normAutofit fontScale="100000" lnSpcReduction="0"/>
          </a:bodyPr>
          <a:lstStyle>
            <a:lvl1pPr algn="ctr">
              <a:lnSpc>
                <a:spcPct val="140000"/>
              </a:lnSpc>
              <a:spcBef>
                <a:spcPts val="300"/>
              </a:spcBef>
              <a:defRPr sz="1600"/>
            </a:lvl1pPr>
          </a:lstStyle>
          <a:p>
            <a:pPr lvl="0">
              <a:defRPr sz="1800"/>
            </a:pPr>
            <a:r>
              <a:rPr sz="1600"/>
              <a:t>. . . häufig mit überraschenden Ergebnissen für den Klienten und seine Umwelt;-)</a:t>
            </a:r>
          </a:p>
        </p:txBody>
      </p:sp>
      <p:pic>
        <p:nvPicPr>
          <p:cNvPr id="70" name="phobien_löschen_briefträger_liebt_hund.jpg"/>
          <p:cNvPicPr/>
          <p:nvPr/>
        </p:nvPicPr>
        <p:blipFill>
          <a:blip r:embed="rId2">
            <a:extLst/>
          </a:blip>
          <a:stretch>
            <a:fillRect/>
          </a:stretch>
        </p:blipFill>
        <p:spPr>
          <a:xfrm>
            <a:off x="2700337" y="1700212"/>
            <a:ext cx="3810001" cy="3810001"/>
          </a:xfrm>
          <a:prstGeom prst="rect">
            <a:avLst/>
          </a:prstGeom>
          <a:ln w="12700">
            <a:miter lim="400000"/>
          </a:ln>
        </p:spPr>
      </p:pic>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4" name="Shape 24"/>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Was ist eine Phobie?</a:t>
            </a:r>
          </a:p>
        </p:txBody>
      </p:sp>
      <p:sp>
        <p:nvSpPr>
          <p:cNvPr id="25" name="Shape 25"/>
          <p:cNvSpPr/>
          <p:nvPr>
            <p:ph type="body" idx="1"/>
          </p:nvPr>
        </p:nvSpPr>
        <p:spPr>
          <a:xfrm>
            <a:off x="395287" y="1628775"/>
            <a:ext cx="8280401" cy="4464050"/>
          </a:xfrm>
          <a:prstGeom prst="rect">
            <a:avLst/>
          </a:prstGeom>
        </p:spPr>
        <p:txBody>
          <a:bodyPr lIns="0" tIns="0" rIns="0" bIns="0">
            <a:normAutofit fontScale="100000" lnSpcReduction="0"/>
          </a:bodyPr>
          <a:lstStyle/>
          <a:p>
            <a:pPr lvl="0"/>
            <a:r>
              <a:rPr>
                <a:latin typeface="Tahoma Negreta"/>
                <a:ea typeface="Tahoma Negreta"/>
                <a:cs typeface="Tahoma Negreta"/>
                <a:sym typeface="Tahoma Negreta"/>
              </a:rPr>
              <a:t>Angststörungen</a:t>
            </a:r>
            <a:r>
              <a:t> sind </a:t>
            </a:r>
            <a:r>
              <a:rPr u="sng">
                <a:solidFill>
                  <a:srgbClr val="009999"/>
                </a:solidFill>
                <a:uFill>
                  <a:solidFill>
                    <a:srgbClr val="009999"/>
                  </a:solidFill>
                </a:uFill>
                <a:hlinkClick r:id="rId2" invalidUrl="" action="" tgtFrame="" tooltip="" history="1" highlightClick="0" endSnd="0"/>
              </a:rPr>
              <a:t>psychische Störungen</a:t>
            </a:r>
            <a:r>
              <a:t>, bei denen die Furcht vor einem Objekt oder einer Situation oder unspezifische Ängste im Vordergrund stehen. Wenn es ein solches gefürchtetes Objekt oder eine Situation gibt, spricht man von einer </a:t>
            </a:r>
            <a:r>
              <a:rPr u="sng">
                <a:solidFill>
                  <a:srgbClr val="009999"/>
                </a:solidFill>
                <a:uFill>
                  <a:solidFill>
                    <a:srgbClr val="009999"/>
                  </a:solidFill>
                </a:uFill>
                <a:hlinkClick r:id="rId3" invalidUrl="" action="" tgtFrame="" tooltip="" history="1" highlightClick="0" endSnd="0"/>
              </a:rPr>
              <a:t>Phobie</a:t>
            </a:r>
            <a:r>
              <a:t>.</a:t>
            </a:r>
          </a:p>
          <a:p>
            <a:pPr lvl="0"/>
          </a:p>
          <a:p>
            <a:pPr lvl="0"/>
            <a:r>
              <a:t>Die wichtigste emotionale Komponente ist dabei die Angst. Sie wird durch äußere Reize und innere Bilder ausgelöst. Der Betroffene erkennt durchaus, dass seine Angst irrational ist, kann seine Reaktion jedoch nicht kontrollieren.</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7" name="Shape 27"/>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Wo entsteht eine Phobie?</a:t>
            </a:r>
          </a:p>
        </p:txBody>
      </p:sp>
      <p:pic>
        <p:nvPicPr>
          <p:cNvPr id="28" name="CCP11_0001Lay.jpg"/>
          <p:cNvPicPr/>
          <p:nvPr/>
        </p:nvPicPr>
        <p:blipFill>
          <a:blip r:embed="rId2">
            <a:extLst/>
          </a:blip>
          <a:stretch>
            <a:fillRect/>
          </a:stretch>
        </p:blipFill>
        <p:spPr>
          <a:xfrm>
            <a:off x="3132137" y="1576387"/>
            <a:ext cx="5595938" cy="4010026"/>
          </a:xfrm>
          <a:prstGeom prst="rect">
            <a:avLst/>
          </a:prstGeom>
          <a:ln w="12700">
            <a:miter lim="400000"/>
          </a:ln>
        </p:spPr>
      </p:pic>
      <p:pic>
        <p:nvPicPr>
          <p:cNvPr id="29" name="image.png"/>
          <p:cNvPicPr/>
          <p:nvPr/>
        </p:nvPicPr>
        <p:blipFill>
          <a:blip r:embed="rId3">
            <a:extLst/>
          </a:blip>
          <a:stretch>
            <a:fillRect/>
          </a:stretch>
        </p:blipFill>
        <p:spPr>
          <a:xfrm>
            <a:off x="468312" y="2349500"/>
            <a:ext cx="3171826" cy="3810000"/>
          </a:xfrm>
          <a:prstGeom prst="rect">
            <a:avLst/>
          </a:prstGeom>
          <a:ln w="12700">
            <a:miter lim="400000"/>
          </a:ln>
        </p:spPr>
      </p:pic>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31" name="image.png"/>
          <p:cNvPicPr/>
          <p:nvPr/>
        </p:nvPicPr>
        <p:blipFill>
          <a:blip r:embed="rId2">
            <a:extLst/>
          </a:blip>
          <a:srcRect l="26367" t="12637" r="29296" b="12637"/>
          <a:stretch>
            <a:fillRect/>
          </a:stretch>
        </p:blipFill>
        <p:spPr>
          <a:xfrm>
            <a:off x="7164387" y="1773237"/>
            <a:ext cx="1682751" cy="2016126"/>
          </a:xfrm>
          <a:prstGeom prst="rect">
            <a:avLst/>
          </a:prstGeom>
          <a:ln w="12700">
            <a:miter lim="400000"/>
          </a:ln>
        </p:spPr>
      </p:pic>
      <p:sp>
        <p:nvSpPr>
          <p:cNvPr id="32" name="Shape 32"/>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Schnelle Hilfe bei Phobien</a:t>
            </a:r>
          </a:p>
        </p:txBody>
      </p:sp>
      <p:sp>
        <p:nvSpPr>
          <p:cNvPr id="33" name="Shape 33"/>
          <p:cNvSpPr/>
          <p:nvPr>
            <p:ph type="body" idx="1"/>
          </p:nvPr>
        </p:nvSpPr>
        <p:spPr>
          <a:xfrm>
            <a:off x="395287" y="1628775"/>
            <a:ext cx="8280401" cy="4464050"/>
          </a:xfrm>
          <a:prstGeom prst="rect">
            <a:avLst/>
          </a:prstGeom>
        </p:spPr>
        <p:txBody>
          <a:bodyPr lIns="0" tIns="0" rIns="0" bIns="0">
            <a:normAutofit fontScale="100000" lnSpcReduction="0"/>
          </a:bodyPr>
          <a:lstStyle/>
          <a:p>
            <a:pPr lvl="0">
              <a:lnSpc>
                <a:spcPct val="140000"/>
              </a:lnSpc>
            </a:pPr>
            <a:r>
              <a:t>Die Handflächen-Therapie stammt vom in Amerika praktizierenden</a:t>
            </a:r>
          </a:p>
          <a:p>
            <a:pPr lvl="0">
              <a:lnSpc>
                <a:spcPct val="140000"/>
              </a:lnSpc>
            </a:pPr>
            <a:r>
              <a:t>israelischen Naturarzt </a:t>
            </a:r>
            <a:r>
              <a:rPr>
                <a:latin typeface="Tahoma Negreta"/>
                <a:ea typeface="Tahoma Negreta"/>
                <a:cs typeface="Tahoma Negreta"/>
                <a:sym typeface="Tahoma Negreta"/>
              </a:rPr>
              <a:t>Dr. Moshé Zwang</a:t>
            </a:r>
            <a:r>
              <a:t>. Zwang hatte jahrelang</a:t>
            </a:r>
          </a:p>
          <a:p>
            <a:pPr lvl="0">
              <a:lnSpc>
                <a:spcPct val="140000"/>
              </a:lnSpc>
            </a:pPr>
            <a:r>
              <a:t>das Handlesen als Hobby betrieben und zahlreiche Parallelen</a:t>
            </a:r>
          </a:p>
          <a:p>
            <a:pPr lvl="0">
              <a:lnSpc>
                <a:spcPct val="140000"/>
              </a:lnSpc>
            </a:pPr>
            <a:r>
              <a:t>zwischen den Handlinien und den Charaktereigenschaften eines</a:t>
            </a:r>
          </a:p>
          <a:p>
            <a:pPr lvl="0">
              <a:lnSpc>
                <a:spcPct val="140000"/>
              </a:lnSpc>
            </a:pPr>
            <a:r>
              <a:t>Menschen herausgefunden. </a:t>
            </a:r>
          </a:p>
          <a:p>
            <a:pPr lvl="0">
              <a:lnSpc>
                <a:spcPct val="140000"/>
              </a:lnSpc>
            </a:pPr>
            <a:r>
              <a:rPr u="sng">
                <a:latin typeface="Tahoma Negreta"/>
                <a:ea typeface="Tahoma Negreta"/>
                <a:cs typeface="Tahoma Negreta"/>
                <a:sym typeface="Tahoma Negreta"/>
              </a:rPr>
              <a:t>Seine Idee:</a:t>
            </a:r>
            <a:r>
              <a:t> wenn es möglich ist, dass sich Charaktereigenschaften auf die Handlinien auswirken, sollte es dann nicht auch möglich sein, mittels Nachzeichnen von Handlinien gewisse Charaktereigenschaften zu verändern?</a:t>
            </a:r>
            <a:br/>
          </a:p>
          <a:p>
            <a:pPr lvl="0">
              <a:lnSpc>
                <a:spcPct val="140000"/>
              </a:lnSpc>
            </a:pPr>
            <a:r>
              <a:t>Literatur: "Palm Therapy" (ISBN 0-9645519-2-6)</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5" name="Shape 35"/>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Schwingungen und Gefühle! </a:t>
            </a:r>
          </a:p>
        </p:txBody>
      </p:sp>
      <p:pic>
        <p:nvPicPr>
          <p:cNvPr id="36" name="CCP12_0112Lo.jpg"/>
          <p:cNvPicPr/>
          <p:nvPr/>
        </p:nvPicPr>
        <p:blipFill>
          <a:blip r:embed="rId2">
            <a:extLst/>
          </a:blip>
          <a:srcRect l="0" t="34625" r="0" b="25469"/>
          <a:stretch>
            <a:fillRect/>
          </a:stretch>
        </p:blipFill>
        <p:spPr>
          <a:xfrm>
            <a:off x="755650" y="1584324"/>
            <a:ext cx="7632700" cy="4581526"/>
          </a:xfrm>
          <a:prstGeom prst="rect">
            <a:avLst/>
          </a:prstGeom>
          <a:ln w="12700">
            <a:miter lim="400000"/>
          </a:ln>
        </p:spPr>
      </p:pic>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8" name="Shape 38"/>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Metacarpalpunkte und thinkman</a:t>
            </a:r>
            <a:r>
              <a:rPr baseline="30000" sz="2800">
                <a:solidFill>
                  <a:srgbClr val="FFFFFF"/>
                </a:solidFill>
              </a:rPr>
              <a:t>®</a:t>
            </a:r>
            <a:r>
              <a:rPr sz="2800">
                <a:solidFill>
                  <a:srgbClr val="FFFFFF"/>
                </a:solidFill>
              </a:rPr>
              <a:t> </a:t>
            </a:r>
          </a:p>
        </p:txBody>
      </p:sp>
      <p:sp>
        <p:nvSpPr>
          <p:cNvPr id="39" name="Shape 39"/>
          <p:cNvSpPr/>
          <p:nvPr>
            <p:ph type="body" idx="1"/>
          </p:nvPr>
        </p:nvSpPr>
        <p:spPr>
          <a:xfrm>
            <a:off x="395287" y="1628775"/>
            <a:ext cx="8280401" cy="4537075"/>
          </a:xfrm>
          <a:prstGeom prst="rect">
            <a:avLst/>
          </a:prstGeom>
        </p:spPr>
        <p:txBody>
          <a:bodyPr lIns="0" tIns="0" rIns="0" bIns="0">
            <a:normAutofit fontScale="100000" lnSpcReduction="0"/>
          </a:bodyPr>
          <a:lstStyle/>
          <a:p>
            <a:pPr lvl="0"/>
            <a:r>
              <a:t>Diese Druckpunkte sind in unserem gesamten Körpersystem angelegt und an den unterschiedlichsten Stellen aufzuspüren. Wir wollen uns hier auf die Punkte in den Händen konzentrieren, die in Verbindung zum limbischen System stehen. </a:t>
            </a:r>
          </a:p>
          <a:p>
            <a:pPr lvl="0"/>
            <a:r>
              <a:t>Werden diese Punkte gedrückt, versetzen wir das limbische System damit in eine hohe Aktivität und somit eine hohe Schwingung (Frequenz).</a:t>
            </a:r>
          </a:p>
          <a:p>
            <a:pPr lvl="0"/>
          </a:p>
          <a:p>
            <a:pPr lvl="0"/>
            <a:r>
              <a:t>Über thinkman</a:t>
            </a:r>
            <a:r>
              <a:rPr baseline="30000"/>
              <a:t>®</a:t>
            </a:r>
            <a:r>
              <a:t> spielen wir Frequenzen ein, die genau der vom Körper produzierten </a:t>
            </a:r>
            <a:r>
              <a:rPr u="sng">
                <a:latin typeface="Tahoma Negreta"/>
                <a:ea typeface="Tahoma Negreta"/>
                <a:cs typeface="Tahoma Negreta"/>
                <a:sym typeface="Tahoma Negreta"/>
              </a:rPr>
              <a:t>entgegen</a:t>
            </a:r>
            <a:r>
              <a:t> schwingen. Damit entstehen zwei konzentrische Frequenzkreise. </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1" name="Shape 41"/>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Metacarpalpunkte und thinkman</a:t>
            </a:r>
            <a:r>
              <a:rPr baseline="30000" sz="2800">
                <a:solidFill>
                  <a:srgbClr val="FFFFFF"/>
                </a:solidFill>
              </a:rPr>
              <a:t>®</a:t>
            </a:r>
          </a:p>
        </p:txBody>
      </p:sp>
      <p:sp>
        <p:nvSpPr>
          <p:cNvPr id="42" name="Shape 42"/>
          <p:cNvSpPr/>
          <p:nvPr>
            <p:ph type="body" idx="1"/>
          </p:nvPr>
        </p:nvSpPr>
        <p:spPr>
          <a:xfrm>
            <a:off x="395287" y="1628775"/>
            <a:ext cx="8280401" cy="4464050"/>
          </a:xfrm>
          <a:prstGeom prst="rect">
            <a:avLst/>
          </a:prstGeom>
        </p:spPr>
        <p:txBody>
          <a:bodyPr lIns="0" tIns="0" rIns="0" bIns="0">
            <a:normAutofit fontScale="100000" lnSpcReduction="0"/>
          </a:bodyPr>
          <a:lstStyle/>
          <a:p>
            <a:pPr lvl="0">
              <a:lnSpc>
                <a:spcPct val="140000"/>
              </a:lnSpc>
            </a:pPr>
            <a:r>
              <a:t>Wo nun ein Wellenkamm auf einen anderen Wellenkamm trifft, bäumen die beiden Ringe sich auf, brechen zusammen und löschen sich gegenseitig aus. Die Energie (Information) ist (durch die stehende Welle) aufgehoben.</a:t>
            </a:r>
          </a:p>
          <a:p>
            <a:pPr lvl="0">
              <a:lnSpc>
                <a:spcPct val="140000"/>
              </a:lnSpc>
            </a:pPr>
            <a:r>
              <a:rPr>
                <a:latin typeface="Tahoma Negreta"/>
                <a:ea typeface="Tahoma Negreta"/>
                <a:cs typeface="Tahoma Negreta"/>
                <a:sym typeface="Tahoma Negreta"/>
              </a:rPr>
              <a:t>Die Frequenz des Körpers trifft auf Frequenz des thinkman</a:t>
            </a:r>
            <a:r>
              <a:rPr baseline="30000">
                <a:latin typeface="Tahoma Negreta"/>
                <a:ea typeface="Tahoma Negreta"/>
                <a:cs typeface="Tahoma Negreta"/>
                <a:sym typeface="Tahoma Negreta"/>
              </a:rPr>
              <a:t>®</a:t>
            </a:r>
            <a:r>
              <a:rPr>
                <a:latin typeface="Tahoma Negreta"/>
                <a:ea typeface="Tahoma Negreta"/>
                <a:cs typeface="Tahoma Negreta"/>
                <a:sym typeface="Tahoma Negreta"/>
              </a:rPr>
              <a:t>!</a:t>
            </a:r>
            <a:endParaRPr>
              <a:latin typeface="Tahoma Negreta"/>
              <a:ea typeface="Tahoma Negreta"/>
              <a:cs typeface="Tahoma Negreta"/>
              <a:sym typeface="Tahoma Negreta"/>
            </a:endParaRPr>
          </a:p>
          <a:p>
            <a:pPr lvl="0">
              <a:lnSpc>
                <a:spcPct val="140000"/>
              </a:lnSpc>
            </a:pPr>
            <a:endParaRPr>
              <a:latin typeface="Tahoma Negreta"/>
              <a:ea typeface="Tahoma Negreta"/>
              <a:cs typeface="Tahoma Negreta"/>
              <a:sym typeface="Tahoma Negreta"/>
            </a:endParaRPr>
          </a:p>
          <a:p>
            <a:pPr lvl="0">
              <a:lnSpc>
                <a:spcPct val="140000"/>
              </a:lnSpc>
            </a:pPr>
            <a:endParaRPr>
              <a:latin typeface="Tahoma Negreta"/>
              <a:ea typeface="Tahoma Negreta"/>
              <a:cs typeface="Tahoma Negreta"/>
              <a:sym typeface="Tahoma Negreta"/>
            </a:endParaRPr>
          </a:p>
          <a:p>
            <a:pPr lvl="0">
              <a:lnSpc>
                <a:spcPct val="140000"/>
              </a:lnSpc>
            </a:pPr>
            <a:endParaRPr>
              <a:latin typeface="Tahoma Negreta"/>
              <a:ea typeface="Tahoma Negreta"/>
              <a:cs typeface="Tahoma Negreta"/>
              <a:sym typeface="Tahoma Negreta"/>
            </a:endParaRPr>
          </a:p>
          <a:p>
            <a:pPr lvl="0">
              <a:lnSpc>
                <a:spcPct val="140000"/>
              </a:lnSpc>
            </a:pPr>
            <a:endParaRPr>
              <a:latin typeface="Tahoma Negreta"/>
              <a:ea typeface="Tahoma Negreta"/>
              <a:cs typeface="Tahoma Negreta"/>
              <a:sym typeface="Tahoma Negreta"/>
            </a:endParaRPr>
          </a:p>
          <a:p>
            <a:pPr lvl="0">
              <a:lnSpc>
                <a:spcPct val="140000"/>
              </a:lnSpc>
            </a:pPr>
            <a:r>
              <a:rPr>
                <a:latin typeface="Tahoma Negreta"/>
                <a:ea typeface="Tahoma Negreta"/>
                <a:cs typeface="Tahoma Negreta"/>
                <a:sym typeface="Tahoma Negreta"/>
              </a:rPr>
              <a:t>Nach diesem Prinzip arbeiten wir hier beim Phobien löschen.</a:t>
            </a:r>
            <a:r>
              <a:t> </a:t>
            </a:r>
          </a:p>
          <a:p>
            <a:pPr lvl="0">
              <a:lnSpc>
                <a:spcPct val="140000"/>
              </a:lnSpc>
            </a:pPr>
            <a:r>
              <a:rPr>
                <a:latin typeface="Tahoma Negreta"/>
                <a:ea typeface="Tahoma Negreta"/>
                <a:cs typeface="Tahoma Negreta"/>
                <a:sym typeface="Tahoma Negreta"/>
              </a:rPr>
              <a:t>Neutralisation = Energie auf Nullstatus.</a:t>
            </a:r>
          </a:p>
        </p:txBody>
      </p:sp>
      <p:pic>
        <p:nvPicPr>
          <p:cNvPr id="43" name="CCP12_0112Lo.jpg"/>
          <p:cNvPicPr/>
          <p:nvPr/>
        </p:nvPicPr>
        <p:blipFill>
          <a:blip r:embed="rId2">
            <a:extLst/>
          </a:blip>
          <a:srcRect l="0" t="34625" r="0" b="25469"/>
          <a:stretch>
            <a:fillRect/>
          </a:stretch>
        </p:blipFill>
        <p:spPr>
          <a:xfrm>
            <a:off x="1763712" y="3573462"/>
            <a:ext cx="2232026" cy="1339851"/>
          </a:xfrm>
          <a:prstGeom prst="rect">
            <a:avLst/>
          </a:prstGeom>
          <a:ln w="12700">
            <a:miter lim="400000"/>
          </a:ln>
        </p:spPr>
      </p:pic>
      <p:pic>
        <p:nvPicPr>
          <p:cNvPr id="44" name="CCP12_0112Lo.jpg"/>
          <p:cNvPicPr/>
          <p:nvPr/>
        </p:nvPicPr>
        <p:blipFill>
          <a:blip r:embed="rId2">
            <a:extLst/>
          </a:blip>
          <a:srcRect l="0" t="34625" r="0" b="25469"/>
          <a:stretch>
            <a:fillRect/>
          </a:stretch>
        </p:blipFill>
        <p:spPr>
          <a:xfrm>
            <a:off x="5076825" y="3573462"/>
            <a:ext cx="2232025" cy="1339851"/>
          </a:xfrm>
          <a:prstGeom prst="rect">
            <a:avLst/>
          </a:prstGeom>
          <a:ln w="12700">
            <a:miter lim="400000"/>
          </a:ln>
        </p:spPr>
      </p:pic>
    </p:spTree>
  </p:cSld>
  <p:clrMapOvr>
    <a:masterClrMapping/>
  </p:clrMapOvr>
  <p:transition spd="med" advClick="1"/>
  <p:timing>
    <p:tnLst>
      <p:par>
        <p:cTn id="1" nodeType="tmRoot" restart="never" dur="indefinite" fill="hold">
          <p:childTnLst>
            <p:seq concurrent="1" prevAc="none" nextAc="seek">
              <p:cTn id="2" nodeType="mainSeq" dur="indefinite" fill="hold">
                <p:childTnLst>
                  <p:par>
                    <p:cTn id="3" fill="hold">
                      <p:stCondLst>
                        <p:cond delay="indefinite"/>
                        <p:cond evt="onBegin">
                          <p:tn val="2"/>
                        </p:cond>
                      </p:stCondLst>
                      <p:childTnLst>
                        <p:par>
                          <p:cTn id="4" fill="hold">
                            <p:stCondLst>
                              <p:cond delay="0"/>
                            </p:stCondLst>
                            <p:childTnLst>
                              <p:par>
                                <p:cTn id="5" nodeType="afterEffect" presetClass="entr" presetSubtype="32" presetID="23" grpId="1" fill="hold">
                                  <p:stCondLst>
                                    <p:cond delay="0"/>
                                  </p:stCondLst>
                                  <p:iterate type="el" backwards="0">
                                    <p:tmAbs val="0"/>
                                  </p:iterate>
                                  <p:childTnLst>
                                    <p:set>
                                      <p:cBhvr>
                                        <p:cTn id="6" fill="hold"/>
                                        <p:tgtEl>
                                          <p:spTgt spid="42">
                                            <p:txEl>
                                              <p:pRg st="6" end="6"/>
                                            </p:txEl>
                                          </p:spTgt>
                                        </p:tgtEl>
                                        <p:attrNameLst>
                                          <p:attrName>style.visibility</p:attrName>
                                        </p:attrNameLst>
                                      </p:cBhvr>
                                      <p:to>
                                        <p:strVal val="visible"/>
                                      </p:to>
                                    </p:set>
                                    <p:anim calcmode="lin" valueType="num">
                                      <p:cBhvr>
                                        <p:cTn id="7" dur="500" fill="hold"/>
                                        <p:tgtEl>
                                          <p:spTgt spid="42">
                                            <p:txEl>
                                              <p:pRg st="6" end="6"/>
                                            </p:txEl>
                                          </p:spTgt>
                                        </p:tgtEl>
                                        <p:attrNameLst>
                                          <p:attrName>ppt_w</p:attrName>
                                        </p:attrNameLst>
                                      </p:cBhvr>
                                      <p:tavLst>
                                        <p:tav tm="0">
                                          <p:val>
                                            <p:fltVal val="0"/>
                                          </p:val>
                                        </p:tav>
                                        <p:tav tm="100000">
                                          <p:val>
                                            <p:strVal val="#ppt_w"/>
                                          </p:val>
                                        </p:tav>
                                      </p:tavLst>
                                    </p:anim>
                                    <p:anim calcmode="lin" valueType="num">
                                      <p:cBhvr>
                                        <p:cTn id="8" dur="500" fill="hold"/>
                                        <p:tgtEl>
                                          <p:spTgt spid="42">
                                            <p:txEl>
                                              <p:pRg st="6" end="6"/>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nodeType="afterEffect" presetClass="entr" presetSubtype="32" presetID="23" grpId="1" fill="hold">
                                  <p:stCondLst>
                                    <p:cond delay="0"/>
                                  </p:stCondLst>
                                  <p:iterate type="el" backwards="0">
                                    <p:tmAbs val="0"/>
                                  </p:iterate>
                                  <p:childTnLst>
                                    <p:set>
                                      <p:cBhvr>
                                        <p:cTn id="11" fill="hold"/>
                                        <p:tgtEl>
                                          <p:spTgt spid="42">
                                            <p:txEl>
                                              <p:pRg st="7" end="7"/>
                                            </p:txEl>
                                          </p:spTgt>
                                        </p:tgtEl>
                                        <p:attrNameLst>
                                          <p:attrName>style.visibility</p:attrName>
                                        </p:attrNameLst>
                                      </p:cBhvr>
                                      <p:to>
                                        <p:strVal val="visible"/>
                                      </p:to>
                                    </p:set>
                                    <p:anim calcmode="lin" valueType="num">
                                      <p:cBhvr>
                                        <p:cTn id="12" dur="500" fill="hold"/>
                                        <p:tgtEl>
                                          <p:spTgt spid="42">
                                            <p:txEl>
                                              <p:pRg st="7" end="7"/>
                                            </p:txEl>
                                          </p:spTgt>
                                        </p:tgtEl>
                                        <p:attrNameLst>
                                          <p:attrName>ppt_w</p:attrName>
                                        </p:attrNameLst>
                                      </p:cBhvr>
                                      <p:tavLst>
                                        <p:tav tm="0">
                                          <p:val>
                                            <p:fltVal val="0"/>
                                          </p:val>
                                        </p:tav>
                                        <p:tav tm="100000">
                                          <p:val>
                                            <p:strVal val="#ppt_w"/>
                                          </p:val>
                                        </p:tav>
                                      </p:tavLst>
                                    </p:anim>
                                    <p:anim calcmode="lin" valueType="num">
                                      <p:cBhvr>
                                        <p:cTn id="13" dur="500" fill="hold"/>
                                        <p:tgtEl>
                                          <p:spTgt spid="42">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p" bldLvl="5" animBg="1" rev="0" advAuto="0" spid="42" grpId="1"/>
    </p:bldLst>
  </p:timing>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pic>
        <p:nvPicPr>
          <p:cNvPr id="46" name="image.png"/>
          <p:cNvPicPr/>
          <p:nvPr/>
        </p:nvPicPr>
        <p:blipFill>
          <a:blip r:embed="rId2">
            <a:extLst/>
          </a:blip>
          <a:srcRect l="0" t="0" r="0" b="7980"/>
          <a:stretch>
            <a:fillRect/>
          </a:stretch>
        </p:blipFill>
        <p:spPr>
          <a:xfrm>
            <a:off x="4643437" y="2708275"/>
            <a:ext cx="3743326" cy="3505200"/>
          </a:xfrm>
          <a:prstGeom prst="rect">
            <a:avLst/>
          </a:prstGeom>
          <a:ln w="12700">
            <a:miter lim="400000"/>
          </a:ln>
        </p:spPr>
      </p:pic>
      <p:sp>
        <p:nvSpPr>
          <p:cNvPr id="47" name="Shape 47"/>
          <p:cNvSpPr/>
          <p:nvPr>
            <p:ph type="title"/>
          </p:nvPr>
        </p:nvSpPr>
        <p:spPr>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Handlinien, die Sie kennen müssen!</a:t>
            </a:r>
          </a:p>
        </p:txBody>
      </p:sp>
      <p:sp>
        <p:nvSpPr>
          <p:cNvPr id="48" name="Shape 48"/>
          <p:cNvSpPr/>
          <p:nvPr>
            <p:ph type="body" idx="1"/>
          </p:nvPr>
        </p:nvSpPr>
        <p:spPr>
          <a:xfrm>
            <a:off x="395287" y="1628775"/>
            <a:ext cx="8280401" cy="4464050"/>
          </a:xfrm>
          <a:prstGeom prst="rect">
            <a:avLst/>
          </a:prstGeom>
        </p:spPr>
        <p:txBody>
          <a:bodyPr lIns="0" tIns="0" rIns="0" bIns="0">
            <a:normAutofit fontScale="100000" lnSpcReduction="0"/>
          </a:bodyPr>
          <a:lstStyle/>
          <a:p>
            <a:pPr lvl="0"/>
            <a:r>
              <a:t>Schauen Sie sich zuerst einmal eine Ihrer Hände an. Sie sollten mindestens drei Linien deutlich erkennen können: Herzlinie, Kopflinie und Lebenslinie: </a:t>
            </a:r>
          </a:p>
          <a:p>
            <a:pPr lvl="0"/>
          </a:p>
          <a:p>
            <a:pPr lvl="0">
              <a:spcBef>
                <a:spcPts val="200"/>
              </a:spcBef>
            </a:pPr>
            <a:r>
              <a:rPr sz="1200"/>
              <a:t>Bei vielen Menschen kommen die Lebens- und die Kopflinie </a:t>
            </a:r>
            <a:br>
              <a:rPr sz="1200"/>
            </a:br>
            <a:r>
              <a:rPr sz="1200"/>
              <a:t>zwischen Daumen und Zeigefinger zusammen und verlaufen </a:t>
            </a:r>
            <a:br>
              <a:rPr sz="1200"/>
            </a:br>
            <a:r>
              <a:rPr sz="1200"/>
              <a:t>noch ein bis zwei Zentimeter als eine einzige Linie. </a:t>
            </a:r>
            <a:br>
              <a:rPr sz="1200"/>
            </a:br>
            <a:r>
              <a:rPr sz="1200"/>
              <a:t>Das ist wichtig zu wissen, denn die Druckpunkte für die </a:t>
            </a:r>
            <a:br>
              <a:rPr sz="1200"/>
            </a:br>
            <a:r>
              <a:rPr sz="1200"/>
              <a:t>Phobietechnik sind nicht dieselben wie bei jemandem, </a:t>
            </a:r>
            <a:br>
              <a:rPr sz="1200"/>
            </a:br>
            <a:r>
              <a:rPr sz="1200"/>
              <a:t>bei dem die Linien getrennt verlaufen </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0" name="Shape 50"/>
          <p:cNvSpPr/>
          <p:nvPr>
            <p:ph type="title"/>
          </p:nvPr>
        </p:nvSpPr>
        <p:spPr>
          <a:xfrm>
            <a:off x="395287" y="706437"/>
            <a:ext cx="8280401" cy="561976"/>
          </a:xfrm>
          <a:prstGeom prst="rect">
            <a:avLst/>
          </a:prstGeom>
        </p:spPr>
        <p:txBody>
          <a:bodyPr lIns="0" tIns="0" rIns="0" bIns="0">
            <a:normAutofit fontScale="100000" lnSpcReduction="0"/>
          </a:bodyPr>
          <a:lstStyle/>
          <a:p>
            <a:pPr lvl="0">
              <a:defRPr sz="1800">
                <a:solidFill>
                  <a:srgbClr val="000000"/>
                </a:solidFill>
              </a:defRPr>
            </a:pPr>
            <a:r>
              <a:rPr sz="2800">
                <a:solidFill>
                  <a:srgbClr val="FFFFFF"/>
                </a:solidFill>
              </a:rPr>
              <a:t>Die therapeutischen Druckpunkte</a:t>
            </a:r>
          </a:p>
        </p:txBody>
      </p:sp>
      <p:sp>
        <p:nvSpPr>
          <p:cNvPr id="51" name="Shape 51"/>
          <p:cNvSpPr/>
          <p:nvPr>
            <p:ph type="body" idx="1"/>
          </p:nvPr>
        </p:nvSpPr>
        <p:spPr>
          <a:xfrm>
            <a:off x="395287" y="1628775"/>
            <a:ext cx="8280401" cy="4464050"/>
          </a:xfrm>
          <a:prstGeom prst="rect">
            <a:avLst/>
          </a:prstGeom>
        </p:spPr>
        <p:txBody>
          <a:bodyPr lIns="0" tIns="0" rIns="0" bIns="0">
            <a:normAutofit fontScale="100000" lnSpcReduction="0"/>
          </a:bodyPr>
          <a:lstStyle/>
          <a:p>
            <a:pPr lvl="0"/>
          </a:p>
          <a:p>
            <a:pPr lvl="0"/>
          </a:p>
          <a:p>
            <a:pPr lvl="0"/>
            <a:r>
              <a:t>Hier sind die Druckpunkte für </a:t>
            </a:r>
          </a:p>
          <a:p>
            <a:pPr lvl="0"/>
            <a:r>
              <a:t>Menschen mit </a:t>
            </a:r>
            <a:r>
              <a:rPr>
                <a:latin typeface="Tahoma Negreta"/>
                <a:ea typeface="Tahoma Negreta"/>
                <a:cs typeface="Tahoma Negreta"/>
                <a:sym typeface="Tahoma Negreta"/>
              </a:rPr>
              <a:t>getrennter</a:t>
            </a:r>
            <a:r>
              <a:t> </a:t>
            </a:r>
          </a:p>
          <a:p>
            <a:pPr lvl="0"/>
            <a:r>
              <a:t>Lebens- und Kopflinie: </a:t>
            </a:r>
          </a:p>
        </p:txBody>
      </p:sp>
      <p:pic>
        <p:nvPicPr>
          <p:cNvPr id="52" name="image.png"/>
          <p:cNvPicPr/>
          <p:nvPr/>
        </p:nvPicPr>
        <p:blipFill>
          <a:blip r:embed="rId2">
            <a:extLst/>
          </a:blip>
          <a:stretch>
            <a:fillRect/>
          </a:stretch>
        </p:blipFill>
        <p:spPr>
          <a:xfrm>
            <a:off x="4211637" y="1557337"/>
            <a:ext cx="3827463" cy="4679951"/>
          </a:xfrm>
          <a:prstGeom prst="rect">
            <a:avLst/>
          </a:prstGeom>
          <a:ln w="12700">
            <a:miter lim="400000"/>
          </a:ln>
        </p:spPr>
      </p:pic>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8ECED"/>
      </a:accent5>
      <a:accent6>
        <a:srgbClr val="2E2E8B"/>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BBE0E3"/>
          </a:solidFill>
          <a:prstDash val="solid"/>
          <a:bevel/>
        </a:ln>
        <a:effectLst>
          <a:outerShdw sx="100000" sy="100000" kx="0" ky="0" algn="b" rotWithShape="0" blurRad="38100" dist="20000" dir="5400000">
            <a:srgbClr val="000000">
              <a:alpha val="38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Tahoma"/>
            <a:ea typeface="Tahoma"/>
            <a:cs typeface="Tahoma"/>
            <a:sym typeface="Tahom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